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4C88B-77EB-4040-8E9E-A3A3CB642203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CA597-FBA2-4652-AD1A-8BA036563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834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Supplementary Figure. PV parameters of (MAPbCl</a:t>
            </a:r>
            <a:r>
              <a:rPr lang="en-GB" baseline="-25000" dirty="0"/>
              <a:t>3</a:t>
            </a:r>
            <a:r>
              <a:rPr lang="en-GB" baseline="0" dirty="0"/>
              <a:t>)</a:t>
            </a:r>
            <a:r>
              <a:rPr lang="en-GB" baseline="-25000" dirty="0"/>
              <a:t>0.1</a:t>
            </a:r>
            <a:r>
              <a:rPr lang="en-GB" baseline="0" dirty="0"/>
              <a:t>: FA</a:t>
            </a:r>
            <a:r>
              <a:rPr lang="en-GB" baseline="-25000" dirty="0"/>
              <a:t>0.75</a:t>
            </a:r>
            <a:r>
              <a:rPr lang="en-GB" baseline="0" dirty="0"/>
              <a:t>Cs</a:t>
            </a:r>
            <a:r>
              <a:rPr lang="en-GB" baseline="-25000" dirty="0"/>
              <a:t>0.25</a:t>
            </a:r>
            <a:r>
              <a:rPr lang="en-GB" baseline="0" dirty="0"/>
              <a:t>Pb(I</a:t>
            </a:r>
            <a:r>
              <a:rPr lang="en-GB" baseline="-25000" dirty="0"/>
              <a:t>0.7</a:t>
            </a:r>
            <a:r>
              <a:rPr lang="en-GB" baseline="0" dirty="0"/>
              <a:t>Br</a:t>
            </a:r>
            <a:r>
              <a:rPr lang="en-GB" baseline="-25000" dirty="0"/>
              <a:t>0.3</a:t>
            </a:r>
            <a:r>
              <a:rPr lang="en-GB" baseline="0" dirty="0"/>
              <a:t>) perovskite solar </a:t>
            </a:r>
            <a:r>
              <a:rPr lang="en-GB" baseline="0"/>
              <a:t>cells based on PTAA, Poly-TPD or Me-4PACz: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CA597-FBA2-4652-AD1A-8BA0365638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6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F36B2-46F9-4FF5-B68B-E15B5CA99E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356F26-E752-4E9E-860D-680AABFBE1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DB3DE-7A49-4EF3-9AE1-06308B030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DE198-AE89-4DF7-BB39-29D47A44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99F7C-E604-4DF5-B1E4-E1CC30F7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205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A64F9-AE4B-4A6A-9D5D-69D97AAAA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68330F-A875-4C2F-92E0-982BFE745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3BE4A-0524-4615-85AE-97503DC60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6AB29-3166-4E74-A57F-514F6B7F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0C889-6B1E-451D-B5CF-183242A6D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50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75CC6-C527-4929-9626-A3309C2683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77BEDB-2C9D-470E-8F28-467AF579F0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A18FA-B357-42C4-A6F7-4581D665E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B3B26-55DC-4618-A35D-9112773CA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30090-C594-4EBB-B63F-0BDD56828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74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5BCEA-AAD7-4A08-84B6-1B86391C8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B607C-489A-422C-BEEE-6359124AE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C9982-420D-4C15-ABAF-7C310620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F96CA-BC16-4693-ABBD-3FA7B44D5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B52178-A21F-4360-A362-9BB9DC844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57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74011-B686-4F25-A719-DBE688AC9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FEA0D8-2BD2-4819-91D7-5FF6597BA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18FDF-3CC8-4425-90E8-7D207F379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5D0D6-75FA-411F-8A85-DC9771A40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B9D1B-BA34-4D12-BAF7-D4E429ED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24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DA79-F79A-4D3D-A658-CAB4A5BD6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53A03-0B34-4183-B78D-FD77AC18F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8428CE-0FC1-403B-9B88-38BB3FD39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08E7C-0EC8-479B-B004-619E2945D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BE2A1-652B-42E2-8398-C8C273DA4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262976-C66B-4FA1-98AC-92FAB0004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25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F5E2F-103E-4FE9-9FA8-855D3192D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BB041-D97C-4491-8CE8-E269936E9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3D64F3-46BE-4136-9EB6-171977915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CF192A-2250-4F5B-B80A-EB02AFD1D9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5614C4-B846-408E-BE8E-3B278AE629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6AAFBD-434F-44E0-A53C-E97C9B715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AF631-7FAC-4FA0-974B-20FC32F61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3C05C-32E1-4258-B244-879ED89AE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24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C4EEC-4107-489D-8FDD-E55298FFC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D2C967-7709-4145-820A-46522AC37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69EB6-69E2-4B1A-A9BB-37CA9E27B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89D9A7-7151-4665-AE79-8ED39723E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67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8093EB-E0D5-40E0-B242-0CF6D5113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DB24AA-D7C1-4236-9DFA-2F5DF2D33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3FF23B-5248-46C9-9C63-00B0BDDD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8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E4829-5FB9-4FA3-855C-B454111D1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82230-9877-47A3-87CE-A4E444B7A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EC80A4-5A4B-419A-9E59-A69E03419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7E34EC-15B6-43B8-AE24-3CA0C1CBB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8021F-E511-4600-8F87-E4ED1E308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5619C1-3FCC-4F62-BB34-B49730D9C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11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34E4C-D0EE-42C9-89D9-30B5F785B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B8C0E8-19F3-42BD-915B-CEA240301F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46C48-C29F-4033-BBBD-D5C6976D3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FC56C4-1AF0-4F60-976C-626210C45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48508-0A78-4268-BB16-460B61DB5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2C1F6-0F62-4701-9803-69187DE39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01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EEB21F-DC0A-42FB-9D2B-8682B2865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86222D-13EA-47D2-BC66-E16340BD6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FD038-A696-40FE-8DC0-C9758BF08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96E16-B4B3-4B9A-B497-BE7C5ADEF82E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70190-DB22-4B60-B27C-D662E3AAC4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16057-7B02-44D0-99E9-DBE33D432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0FABA-EE1D-43F5-9FBB-CC51E5895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1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9D973C6-698C-404B-BACF-0943B21EC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581" y="3061195"/>
            <a:ext cx="2788293" cy="21316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CA53687-0C50-4BF6-9830-03A1DDB4CF9E}"/>
              </a:ext>
            </a:extLst>
          </p:cNvPr>
          <p:cNvSpPr txBox="1"/>
          <p:nvPr/>
        </p:nvSpPr>
        <p:spPr>
          <a:xfrm>
            <a:off x="1987826" y="738937"/>
            <a:ext cx="469360" cy="2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C10881-D8D0-459D-A384-B04DE53C23AB}"/>
              </a:ext>
            </a:extLst>
          </p:cNvPr>
          <p:cNvSpPr txBox="1"/>
          <p:nvPr/>
        </p:nvSpPr>
        <p:spPr>
          <a:xfrm>
            <a:off x="1987826" y="2843418"/>
            <a:ext cx="469360" cy="2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2D3589-D43F-4153-9215-D23516C821B0}"/>
              </a:ext>
            </a:extLst>
          </p:cNvPr>
          <p:cNvSpPr txBox="1"/>
          <p:nvPr/>
        </p:nvSpPr>
        <p:spPr>
          <a:xfrm>
            <a:off x="4913141" y="771700"/>
            <a:ext cx="469360" cy="2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6C94EE-CF4E-41A9-9795-8731D403B94E}"/>
              </a:ext>
            </a:extLst>
          </p:cNvPr>
          <p:cNvSpPr txBox="1"/>
          <p:nvPr/>
        </p:nvSpPr>
        <p:spPr>
          <a:xfrm>
            <a:off x="4950309" y="2843417"/>
            <a:ext cx="469360" cy="2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A66113-CA36-4304-997E-2081F40FB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2716" y="900787"/>
            <a:ext cx="2787747" cy="2131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D27F82-8CB4-4FCE-B50B-D4B52FA641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0709" y="923212"/>
            <a:ext cx="2797165" cy="2138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881806-F7B4-48BF-A8C5-B634DF7BCF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2562" y="3061612"/>
            <a:ext cx="2787747" cy="213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7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ABB2B3B-2CA5-45E3-9546-E0C272851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4546"/>
            <a:ext cx="7724775" cy="59055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7BB282-D96D-4826-9387-FB079B758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739847"/>
              </p:ext>
            </p:extLst>
          </p:nvPr>
        </p:nvGraphicFramePr>
        <p:xfrm>
          <a:off x="1489149" y="2260708"/>
          <a:ext cx="3661709" cy="16077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9636">
                  <a:extLst>
                    <a:ext uri="{9D8B030D-6E8A-4147-A177-3AD203B41FA5}">
                      <a16:colId xmlns:a16="http://schemas.microsoft.com/office/drawing/2014/main" val="1346522449"/>
                    </a:ext>
                  </a:extLst>
                </a:gridCol>
                <a:gridCol w="545044">
                  <a:extLst>
                    <a:ext uri="{9D8B030D-6E8A-4147-A177-3AD203B41FA5}">
                      <a16:colId xmlns:a16="http://schemas.microsoft.com/office/drawing/2014/main" val="509831006"/>
                    </a:ext>
                  </a:extLst>
                </a:gridCol>
                <a:gridCol w="732343">
                  <a:extLst>
                    <a:ext uri="{9D8B030D-6E8A-4147-A177-3AD203B41FA5}">
                      <a16:colId xmlns:a16="http://schemas.microsoft.com/office/drawing/2014/main" val="1236719924"/>
                    </a:ext>
                  </a:extLst>
                </a:gridCol>
                <a:gridCol w="732343">
                  <a:extLst>
                    <a:ext uri="{9D8B030D-6E8A-4147-A177-3AD203B41FA5}">
                      <a16:colId xmlns:a16="http://schemas.microsoft.com/office/drawing/2014/main" val="3805946887"/>
                    </a:ext>
                  </a:extLst>
                </a:gridCol>
                <a:gridCol w="732343">
                  <a:extLst>
                    <a:ext uri="{9D8B030D-6E8A-4147-A177-3AD203B41FA5}">
                      <a16:colId xmlns:a16="http://schemas.microsoft.com/office/drawing/2014/main" val="1065707768"/>
                    </a:ext>
                  </a:extLst>
                </a:gridCol>
              </a:tblGrid>
              <a:tr h="338793">
                <a:tc>
                  <a:txBody>
                    <a:bodyPr/>
                    <a:lstStyle/>
                    <a:p>
                      <a:pPr algn="ctr"/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GB" sz="1200" b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</a:t>
                      </a:r>
                      <a:endParaRPr lang="en-GB" sz="12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n-GB" sz="1200" b="1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</a:t>
                      </a:r>
                      <a:endParaRPr lang="en-GB" sz="12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705899"/>
                  </a:ext>
                </a:extLst>
              </a:tr>
              <a:tr h="378783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40888475"/>
                  </a:ext>
                </a:extLst>
              </a:tr>
              <a:tr h="3787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423530"/>
                  </a:ext>
                </a:extLst>
              </a:tr>
              <a:tr h="511357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Steady-State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69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76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56</Words>
  <Application>Microsoft Office PowerPoint</Application>
  <PresentationFormat>Widescreen</PresentationFormat>
  <Paragraphs>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6</cp:revision>
  <dcterms:created xsi:type="dcterms:W3CDTF">2022-03-04T13:56:55Z</dcterms:created>
  <dcterms:modified xsi:type="dcterms:W3CDTF">2022-04-11T21:18:33Z</dcterms:modified>
</cp:coreProperties>
</file>